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71" r:id="rId4"/>
    <p:sldId id="258" r:id="rId5"/>
    <p:sldId id="259" r:id="rId6"/>
    <p:sldId id="260" r:id="rId7"/>
    <p:sldId id="272" r:id="rId8"/>
    <p:sldId id="262" r:id="rId9"/>
    <p:sldId id="263" r:id="rId10"/>
    <p:sldId id="270" r:id="rId11"/>
    <p:sldId id="264" r:id="rId12"/>
    <p:sldId id="265" r:id="rId13"/>
    <p:sldId id="266" r:id="rId14"/>
    <p:sldId id="267" r:id="rId15"/>
    <p:sldId id="268" r:id="rId16"/>
    <p:sldId id="269"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5" d="100"/>
          <a:sy n="55" d="100"/>
        </p:scale>
        <p:origin x="-97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0E9FF8-2AA1-46C8-B1FB-FAA47D59FB2B}" type="datetimeFigureOut">
              <a:rPr lang="en-US" smtClean="0"/>
              <a:pPr/>
              <a:t>10/5/2018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A5CBC3-8D16-4697-995B-3613693B0F9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10/5/2018</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med" advTm="50000">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10/5/2018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10/5/2018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med" advTm="50000">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10/5/2018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10/5/2018</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10/5/2018</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10/5/2018</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10/5/2018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10/5/2018</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advTm="50000">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10/5/2018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10/5/2018</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med" advTm="50000">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10/5/2018</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advTm="50000">
    <p:wipe dir="d"/>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Internation</a:t>
            </a:r>
            <a:r>
              <a:rPr lang="en-US" dirty="0" smtClean="0"/>
              <a:t> Operations</a:t>
            </a:r>
            <a:endParaRPr lang="en-US" dirty="0"/>
          </a:p>
        </p:txBody>
      </p:sp>
      <p:sp>
        <p:nvSpPr>
          <p:cNvPr id="3" name="Subtitle 2"/>
          <p:cNvSpPr>
            <a:spLocks noGrp="1"/>
          </p:cNvSpPr>
          <p:nvPr>
            <p:ph type="subTitle" idx="1"/>
          </p:nvPr>
        </p:nvSpPr>
        <p:spPr/>
        <p:txBody>
          <a:bodyPr>
            <a:normAutofit/>
          </a:bodyPr>
          <a:lstStyle/>
          <a:p>
            <a:pPr algn="ctr"/>
            <a:r>
              <a:rPr lang="en-US" sz="2800" dirty="0" smtClean="0"/>
              <a:t>Entry of Brigg and Stratton Corporation into a New International Market</a:t>
            </a:r>
            <a:endParaRPr lang="en-US" sz="2800" dirty="0"/>
          </a:p>
        </p:txBody>
      </p:sp>
    </p:spTree>
  </p:cSld>
  <p:clrMapOvr>
    <a:masterClrMapping/>
  </p:clrMapOvr>
  <p:transition spd="med" advTm="50000">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Company Overview</a:t>
            </a:r>
            <a:endParaRPr lang="en-US" dirty="0"/>
          </a:p>
        </p:txBody>
      </p:sp>
      <p:sp>
        <p:nvSpPr>
          <p:cNvPr id="3" name="Content Placeholder 2"/>
          <p:cNvSpPr>
            <a:spLocks noGrp="1"/>
          </p:cNvSpPr>
          <p:nvPr>
            <p:ph idx="1"/>
          </p:nvPr>
        </p:nvSpPr>
        <p:spPr/>
        <p:txBody>
          <a:bodyPr>
            <a:normAutofit fontScale="70000" lnSpcReduction="20000"/>
          </a:bodyPr>
          <a:lstStyle/>
          <a:p>
            <a:r>
              <a:rPr lang="en-US" sz="4500" dirty="0" smtClean="0">
                <a:cs typeface="Times New Roman" pitchFamily="18" charset="0"/>
              </a:rPr>
              <a:t>Limited company established in 1908 by Stephen F. </a:t>
            </a:r>
            <a:r>
              <a:rPr lang="en-US" sz="4500" dirty="0" smtClean="0">
                <a:cs typeface="Times New Roman" pitchFamily="18" charset="0"/>
              </a:rPr>
              <a:t>Briggs</a:t>
            </a:r>
            <a:r>
              <a:rPr lang="en-US" sz="4500" dirty="0" smtClean="0">
                <a:cs typeface="Times New Roman" pitchFamily="18" charset="0"/>
              </a:rPr>
              <a:t> </a:t>
            </a:r>
            <a:r>
              <a:rPr lang="en-US" sz="4500" dirty="0" smtClean="0">
                <a:cs typeface="Times New Roman" pitchFamily="18" charset="0"/>
              </a:rPr>
              <a:t>(inventor) and Harold M. Stratton.</a:t>
            </a:r>
            <a:endParaRPr lang="en-US" sz="4500" dirty="0" smtClean="0"/>
          </a:p>
          <a:p>
            <a:r>
              <a:rPr lang="en-US" sz="4500" dirty="0" smtClean="0"/>
              <a:t>The company is a leading designer, manufacturer, and marketer of pressure washers, lawn and garden mowers, turf care products, among other small engines for outdoor power equipment.</a:t>
            </a:r>
          </a:p>
          <a:p>
            <a:r>
              <a:rPr lang="en-US" sz="4500" dirty="0" smtClean="0"/>
              <a:t>Its market extends across the globe with over 100 countries in 6 continents. </a:t>
            </a:r>
          </a:p>
          <a:p>
            <a:endParaRPr lang="en-US" sz="5900" dirty="0" smtClean="0"/>
          </a:p>
          <a:p>
            <a:endParaRPr lang="en-US" sz="5900" dirty="0" smtClean="0"/>
          </a:p>
          <a:p>
            <a:endParaRPr lang="en-US" sz="5900" dirty="0" smtClean="0"/>
          </a:p>
          <a:p>
            <a:endParaRPr lang="en-US" sz="5900" dirty="0" smtClean="0"/>
          </a:p>
          <a:p>
            <a:endParaRPr lang="en-US" sz="5900" dirty="0" smtClean="0"/>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Company Overview</a:t>
            </a:r>
            <a:endParaRPr lang="en-US" dirty="0"/>
          </a:p>
        </p:txBody>
      </p:sp>
      <p:sp>
        <p:nvSpPr>
          <p:cNvPr id="3" name="Content Placeholder 2"/>
          <p:cNvSpPr>
            <a:spLocks noGrp="1"/>
          </p:cNvSpPr>
          <p:nvPr>
            <p:ph idx="1"/>
          </p:nvPr>
        </p:nvSpPr>
        <p:spPr/>
        <p:txBody>
          <a:bodyPr/>
          <a:lstStyle/>
          <a:p>
            <a:r>
              <a:rPr lang="en-US" sz="2800" dirty="0" smtClean="0"/>
              <a:t>Total sales in 2017-2018 financial year was 1881.29 (million dollars) with 33% of the sales coming from international market, primarily Europe. </a:t>
            </a:r>
          </a:p>
          <a:p>
            <a:r>
              <a:rPr lang="en-US" sz="2800" dirty="0" smtClean="0"/>
              <a:t>The company has 13 production facilities across the U.S while it runs oversea subsidiaries in Australia, China, Canada, Mexico, and Netherlands</a:t>
            </a:r>
            <a:r>
              <a:rPr lang="en-US" sz="1100" dirty="0" smtClean="0"/>
              <a:t>.</a:t>
            </a:r>
            <a:endParaRPr lang="en-US" sz="1100" dirty="0"/>
          </a:p>
        </p:txBody>
      </p:sp>
    </p:spTree>
  </p:cSld>
  <p:clrMapOvr>
    <a:masterClrMapping/>
  </p:clrMapOvr>
  <p:transition spd="med" advTm="50000">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Lawnmower- a Product from Brigg and Stratton Corporation</a:t>
            </a:r>
            <a:endParaRPr lang="en-US" dirty="0"/>
          </a:p>
        </p:txBody>
      </p:sp>
      <p:sp>
        <p:nvSpPr>
          <p:cNvPr id="3" name="Content Placeholder 2"/>
          <p:cNvSpPr>
            <a:spLocks noGrp="1"/>
          </p:cNvSpPr>
          <p:nvPr>
            <p:ph idx="1"/>
          </p:nvPr>
        </p:nvSpPr>
        <p:spPr/>
        <p:txBody>
          <a:bodyPr/>
          <a:lstStyle/>
          <a:p>
            <a:pPr marL="342900" lvl="0" indent="-342900">
              <a:buClrTx/>
              <a:buSzTx/>
              <a:buFont typeface="Arial"/>
              <a:buChar char="•"/>
              <a:defRPr/>
            </a:pPr>
            <a:r>
              <a:rPr lang="en-US" sz="2800" kern="0" dirty="0" smtClean="0"/>
              <a:t>Lawnmower, one of the leading product from the company is exported under the tariff code 8433/snowblower specifically 8433.11.00 where the rates </a:t>
            </a:r>
            <a:r>
              <a:rPr lang="en-US" sz="2800" kern="0" dirty="0" smtClean="0"/>
              <a:t>of tariffs</a:t>
            </a:r>
            <a:r>
              <a:rPr lang="en-US" sz="2800" kern="0" dirty="0" smtClean="0"/>
              <a:t> </a:t>
            </a:r>
            <a:r>
              <a:rPr lang="en-US" sz="2800" kern="0" dirty="0" smtClean="0"/>
              <a:t>in trading blocs is free while for countries without free trade agreement with the U.S is 30%.</a:t>
            </a:r>
          </a:p>
          <a:p>
            <a:pPr marL="342900" lvl="0" indent="-342900">
              <a:buClrTx/>
              <a:buSzTx/>
              <a:buFont typeface="Arial"/>
              <a:buChar char="•"/>
              <a:defRPr/>
            </a:pPr>
            <a:r>
              <a:rPr lang="en-US" sz="2800" kern="0" dirty="0" smtClean="0"/>
              <a:t>The export value for this product in 2017 was 150 million dollars with an export percentage share of 0.6</a:t>
            </a:r>
            <a:r>
              <a:rPr lang="en-US" sz="2800" kern="0" dirty="0" smtClean="0"/>
              <a:t>%  of the total exports from the U.S</a:t>
            </a:r>
            <a:endParaRPr lang="en-US" sz="2800" kern="0" dirty="0"/>
          </a:p>
        </p:txBody>
      </p:sp>
    </p:spTree>
  </p:cSld>
  <p:clrMapOvr>
    <a:masterClrMapping/>
  </p:clrMapOvr>
  <p:transition spd="med" advTm="50000">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305800" cy="1143000"/>
          </a:xfrm>
        </p:spPr>
        <p:txBody>
          <a:bodyPr/>
          <a:lstStyle/>
          <a:p>
            <a:pPr algn="ctr"/>
            <a:r>
              <a:rPr lang="en-US" dirty="0" smtClean="0">
                <a:latin typeface="+mn-lt"/>
              </a:rPr>
              <a:t>New Market for Lawnmower</a:t>
            </a:r>
            <a:endParaRPr lang="en-US" dirty="0">
              <a:latin typeface="+mn-lt"/>
            </a:endParaRPr>
          </a:p>
        </p:txBody>
      </p:sp>
    </p:spTree>
  </p:cSld>
  <p:clrMapOvr>
    <a:masterClrMapping/>
  </p:clrMapOvr>
  <p:transition spd="med" advTm="50000">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600"/>
            <a:ext cx="8153400" cy="6297108"/>
          </a:xfrm>
          <a:prstGeom prst="rect">
            <a:avLst/>
          </a:prstGeom>
        </p:spPr>
        <p:txBody>
          <a:bodyPr wrap="square">
            <a:spAutoFit/>
          </a:bodyPr>
          <a:lstStyle/>
          <a:p>
            <a:pPr marL="342900" lvl="0" indent="-342900">
              <a:spcBef>
                <a:spcPct val="20000"/>
              </a:spcBef>
              <a:buFont typeface="Arial"/>
              <a:buChar char="•"/>
              <a:defRPr/>
            </a:pPr>
            <a:r>
              <a:rPr lang="en-US" sz="2800" kern="0" dirty="0" smtClean="0"/>
              <a:t>Brazil is a country with an unleashed potential for lawnmower market</a:t>
            </a:r>
          </a:p>
          <a:p>
            <a:pPr marL="342900" lvl="0" indent="-342900">
              <a:spcBef>
                <a:spcPct val="20000"/>
              </a:spcBef>
              <a:defRPr/>
            </a:pPr>
            <a:r>
              <a:rPr lang="en-US" sz="2800" kern="0" dirty="0" smtClean="0"/>
              <a:t>An overview of its cultural aspects regarding lawns demonstrates limited existence of smartly done lawns partly due to the limited space in homes and also due to their culture where do it yourself is not the norm.</a:t>
            </a:r>
          </a:p>
          <a:p>
            <a:pPr marL="342900" lvl="0" indent="-342900">
              <a:spcBef>
                <a:spcPct val="20000"/>
              </a:spcBef>
              <a:defRPr/>
            </a:pPr>
            <a:r>
              <a:rPr lang="en-US" sz="2800" kern="0" dirty="0" smtClean="0"/>
              <a:t>However, people are starting to appreciate smartly done gardens and are designing the naturally abundant vegetation but in most cases the work is being outsourced to cleaning and architectural designing companies who make use of lawnmowers, turf care products, tractors, among other machines.</a:t>
            </a:r>
            <a:endParaRPr lang="en-US" sz="2800" kern="0" dirty="0"/>
          </a:p>
        </p:txBody>
      </p:sp>
    </p:spTree>
  </p:cSld>
  <p:clrMapOvr>
    <a:masterClrMapping/>
  </p:clrMapOvr>
  <p:transition spd="med" advTm="50000">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Political and Economic Systems of Brazil</a:t>
            </a:r>
            <a:endParaRPr lang="en-US" dirty="0"/>
          </a:p>
        </p:txBody>
      </p:sp>
      <p:sp>
        <p:nvSpPr>
          <p:cNvPr id="3" name="Content Placeholder 2"/>
          <p:cNvSpPr>
            <a:spLocks noGrp="1"/>
          </p:cNvSpPr>
          <p:nvPr>
            <p:ph idx="1"/>
          </p:nvPr>
        </p:nvSpPr>
        <p:spPr/>
        <p:txBody>
          <a:bodyPr>
            <a:normAutofit fontScale="92500"/>
          </a:bodyPr>
          <a:lstStyle/>
          <a:p>
            <a:pPr marL="342900" lvl="0" indent="-342900">
              <a:buFont typeface="Arial"/>
              <a:buChar char="•"/>
              <a:defRPr/>
            </a:pPr>
            <a:r>
              <a:rPr lang="en-US" sz="2400" kern="0" dirty="0" smtClean="0"/>
              <a:t>The political atmosphere between the U.S and Brazil had been a tense one and affect business cooperation between them.</a:t>
            </a:r>
          </a:p>
          <a:p>
            <a:pPr marL="342900" lvl="0" indent="-342900">
              <a:defRPr/>
            </a:pPr>
            <a:r>
              <a:rPr lang="en-US" sz="2400" kern="0" dirty="0" smtClean="0"/>
              <a:t>The divergent views regarding the best way to deal with the Venezuelan economic crisis and the trade disputes over steel and ethanol were some of the contributing factors that had complicated economic relations between the two countries.</a:t>
            </a:r>
          </a:p>
          <a:p>
            <a:pPr marL="342900" lvl="0" indent="-342900">
              <a:defRPr/>
            </a:pPr>
            <a:r>
              <a:rPr lang="en-US" sz="2400" kern="0" dirty="0" smtClean="0"/>
              <a:t>Free trade was non-existent between them and any trade was slapped with hefty </a:t>
            </a:r>
            <a:r>
              <a:rPr lang="en-US" sz="2400" kern="0" dirty="0" smtClean="0"/>
              <a:t>tariffs.</a:t>
            </a:r>
          </a:p>
          <a:p>
            <a:pPr marL="342900" lvl="0" indent="-342900">
              <a:defRPr/>
            </a:pPr>
            <a:r>
              <a:rPr lang="en-US" sz="2400" kern="0" dirty="0" smtClean="0"/>
              <a:t>After assuming office in 2016, President Michel Temer proposed economic reforms to reduce government spending and remove barriers to foreign investment.</a:t>
            </a:r>
            <a:endParaRPr lang="en-US" dirty="0"/>
          </a:p>
        </p:txBody>
      </p:sp>
    </p:spTree>
  </p:cSld>
  <p:clrMapOvr>
    <a:masterClrMapping/>
  </p:clrMapOvr>
  <p:transition spd="med" advTm="50000">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610600" cy="7417415"/>
          </a:xfrm>
          <a:prstGeom prst="rect">
            <a:avLst/>
          </a:prstGeom>
        </p:spPr>
        <p:txBody>
          <a:bodyPr wrap="square">
            <a:spAutoFit/>
          </a:bodyPr>
          <a:lstStyle/>
          <a:p>
            <a:pPr marL="342900" lvl="0" indent="-342900">
              <a:spcBef>
                <a:spcPct val="20000"/>
              </a:spcBef>
              <a:defRPr/>
            </a:pPr>
            <a:r>
              <a:rPr lang="en-US" sz="2800" kern="0" dirty="0" smtClean="0"/>
              <a:t>Despite the lack of cooperation , America remained to be the third largest trading partner of Brazil after China and the European Union.</a:t>
            </a:r>
          </a:p>
          <a:p>
            <a:pPr marL="342900" lvl="0" indent="-342900">
              <a:spcBef>
                <a:spcPct val="20000"/>
              </a:spcBef>
              <a:defRPr/>
            </a:pPr>
            <a:r>
              <a:rPr lang="en-US" sz="2800" kern="0" dirty="0" smtClean="0"/>
              <a:t>However in 2011,the two countries signed an Agreement on Trade and Economic Cooperation to enhance trade and Investment between them.</a:t>
            </a:r>
          </a:p>
          <a:p>
            <a:pPr marL="342900" lvl="0" indent="-342900">
              <a:spcBef>
                <a:spcPct val="20000"/>
              </a:spcBef>
              <a:defRPr/>
            </a:pPr>
            <a:r>
              <a:rPr lang="en-US" sz="2800" dirty="0" smtClean="0"/>
              <a:t>The agreement served to promote direct trade by providing framework for a number of issues, including innovation, trade facilitation and technical barriers to trade. </a:t>
            </a:r>
            <a:endParaRPr lang="en-US" sz="2800" dirty="0" smtClean="0"/>
          </a:p>
          <a:p>
            <a:pPr marL="342900" lvl="0" indent="-342900">
              <a:spcBef>
                <a:spcPct val="20000"/>
              </a:spcBef>
              <a:defRPr/>
            </a:pPr>
            <a:r>
              <a:rPr lang="en-US" sz="2800" kern="0" dirty="0" smtClean="0"/>
              <a:t> </a:t>
            </a:r>
            <a:r>
              <a:rPr lang="en-US" sz="2800" kern="0" dirty="0" smtClean="0"/>
              <a:t>America is on the gain in these transactions, with Brazil registering back-to-back trade deficits. For example, last year America registered 27.0 billion US dollars surplus with </a:t>
            </a:r>
            <a:r>
              <a:rPr lang="en-US" sz="2800" kern="0" dirty="0" smtClean="0"/>
              <a:t>Brazil.</a:t>
            </a:r>
            <a:endParaRPr lang="en-US" sz="2800" dirty="0" smtClean="0"/>
          </a:p>
          <a:p>
            <a:pPr marL="342900" lvl="0" indent="-342900">
              <a:spcBef>
                <a:spcPct val="20000"/>
              </a:spcBef>
              <a:defRPr/>
            </a:pPr>
            <a:r>
              <a:rPr lang="en-US" sz="2800" dirty="0" smtClean="0"/>
              <a:t>.</a:t>
            </a:r>
            <a:r>
              <a:rPr lang="en-US" sz="2800" dirty="0" smtClean="0"/>
              <a:t> </a:t>
            </a:r>
            <a:endParaRPr lang="en-US" sz="2800" kern="0" dirty="0" smtClean="0"/>
          </a:p>
          <a:p>
            <a:pPr marL="342900" lvl="0" indent="-342900">
              <a:spcBef>
                <a:spcPct val="20000"/>
              </a:spcBef>
              <a:defRPr/>
            </a:pPr>
            <a:endParaRPr lang="en-US" sz="2800" kern="0" dirty="0" smtClean="0"/>
          </a:p>
        </p:txBody>
      </p:sp>
    </p:spTree>
  </p:cSld>
  <p:clrMapOvr>
    <a:masterClrMapping/>
  </p:clrMapOvr>
  <p:transition spd="med" advTm="50000">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57200"/>
            <a:ext cx="8991600" cy="2850011"/>
          </a:xfrm>
          <a:prstGeom prst="rect">
            <a:avLst/>
          </a:prstGeom>
        </p:spPr>
        <p:txBody>
          <a:bodyPr wrap="square">
            <a:spAutoFit/>
          </a:bodyPr>
          <a:lstStyle/>
          <a:p>
            <a:pPr marL="342900" lvl="0" indent="-342900">
              <a:spcBef>
                <a:spcPct val="20000"/>
              </a:spcBef>
              <a:defRPr/>
            </a:pPr>
            <a:r>
              <a:rPr lang="en-US" sz="2800" kern="0" dirty="0" smtClean="0"/>
              <a:t>	</a:t>
            </a:r>
            <a:r>
              <a:rPr lang="en-US" sz="2800" kern="0" dirty="0" smtClean="0"/>
              <a:t>.</a:t>
            </a:r>
            <a:r>
              <a:rPr lang="en-US" sz="2800" dirty="0" smtClean="0"/>
              <a:t> The country’s economic freedom score is 51.4, making it the 153</a:t>
            </a:r>
            <a:r>
              <a:rPr lang="en-US" sz="2800" baseline="30000" dirty="0" smtClean="0"/>
              <a:t>rd</a:t>
            </a:r>
            <a:r>
              <a:rPr lang="en-US" sz="2800" dirty="0" smtClean="0"/>
              <a:t> freest economy in </a:t>
            </a:r>
            <a:r>
              <a:rPr lang="en-US" sz="2800" dirty="0" smtClean="0"/>
              <a:t>2018.</a:t>
            </a:r>
            <a:endParaRPr lang="en-US" sz="2800" kern="0" dirty="0" smtClean="0"/>
          </a:p>
          <a:p>
            <a:pPr marL="342900" lvl="0" indent="-342900">
              <a:spcBef>
                <a:spcPct val="20000"/>
              </a:spcBef>
              <a:defRPr/>
            </a:pPr>
            <a:r>
              <a:rPr lang="en-US" sz="2800" kern="0" dirty="0" smtClean="0"/>
              <a:t>	The currency used in Brazil is he </a:t>
            </a:r>
            <a:r>
              <a:rPr lang="en-US" sz="2800" b="1" kern="0" dirty="0" smtClean="0"/>
              <a:t>Brazilian real </a:t>
            </a:r>
            <a:r>
              <a:rPr lang="en-US" sz="2800" kern="0" dirty="0" smtClean="0"/>
              <a:t>with one U.S dollar equaling 3.893 Brazilian reals. The real is subdivided into 100 centavos.</a:t>
            </a:r>
            <a:endParaRPr lang="en-US" sz="2800" b="1" kern="0" dirty="0" smtClean="0"/>
          </a:p>
          <a:p>
            <a:pPr marL="342900" lvl="0" indent="-342900">
              <a:spcBef>
                <a:spcPct val="20000"/>
              </a:spcBef>
              <a:defRPr/>
            </a:pPr>
            <a:endParaRPr lang="en-US" sz="2800" kern="0" dirty="0" smtClean="0"/>
          </a:p>
        </p:txBody>
      </p:sp>
    </p:spTree>
  </p:cSld>
  <p:clrMapOvr>
    <a:masterClrMapping/>
  </p:clrMapOvr>
  <p:transition spd="med" advTm="50000">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Intellectual Property Protection in Brazil</a:t>
            </a:r>
            <a:endParaRPr lang="en-US" dirty="0"/>
          </a:p>
        </p:txBody>
      </p:sp>
      <p:sp>
        <p:nvSpPr>
          <p:cNvPr id="3" name="Content Placeholder 2"/>
          <p:cNvSpPr>
            <a:spLocks noGrp="1"/>
          </p:cNvSpPr>
          <p:nvPr>
            <p:ph idx="1"/>
          </p:nvPr>
        </p:nvSpPr>
        <p:spPr/>
        <p:txBody>
          <a:bodyPr>
            <a:normAutofit fontScale="92500"/>
          </a:bodyPr>
          <a:lstStyle/>
          <a:p>
            <a:r>
              <a:rPr lang="en-US" dirty="0" smtClean="0"/>
              <a:t>Brazil has had issues with the U.S regarding the high levels of piracy and counterfeiting of companies’ products.</a:t>
            </a:r>
          </a:p>
          <a:p>
            <a:r>
              <a:rPr lang="en-US" dirty="0" smtClean="0"/>
              <a:t>While the patent rights of companies are regulated by the federal law, they are valid only in the U.S and thus are not recognized in Brazil.</a:t>
            </a:r>
          </a:p>
          <a:p>
            <a:r>
              <a:rPr lang="en-US" dirty="0" smtClean="0"/>
              <a:t>Protection of a foreign intellectual property in Brazil requires registration by the National </a:t>
            </a:r>
            <a:r>
              <a:rPr lang="en-US" dirty="0" smtClean="0"/>
              <a:t>I</a:t>
            </a:r>
            <a:r>
              <a:rPr lang="en-US" dirty="0" smtClean="0"/>
              <a:t>nstitute of Industrial </a:t>
            </a:r>
            <a:r>
              <a:rPr lang="en-US" dirty="0" smtClean="0"/>
              <a:t>P</a:t>
            </a:r>
            <a:r>
              <a:rPr lang="en-US" dirty="0" smtClean="0"/>
              <a:t>roperty (“Instituto Nacional de Propriedade Industrial”- INPS). This facilitates royalties’ payments to foreign states and tax deductions</a:t>
            </a:r>
            <a:endParaRPr lang="en-US" dirty="0"/>
          </a:p>
        </p:txBody>
      </p:sp>
    </p:spTree>
  </p:cSld>
  <p:clrMapOvr>
    <a:masterClrMapping/>
  </p:clrMapOvr>
  <p:transition spd="med" advTm="50000">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Reasons for selection of Brazil</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The favorable climate and the vast natural vegetation potentiate the country for homes with good-looking and well-trimmed lawns.</a:t>
            </a:r>
          </a:p>
          <a:p>
            <a:pPr marL="514350" indent="-514350">
              <a:buFont typeface="+mj-lt"/>
              <a:buAutoNum type="arabicPeriod"/>
            </a:pPr>
            <a:r>
              <a:rPr lang="en-US" dirty="0" smtClean="0"/>
              <a:t>Absence of well-established lawnmower producer company in the country.</a:t>
            </a:r>
            <a:endParaRPr lang="en-US" dirty="0"/>
          </a:p>
        </p:txBody>
      </p:sp>
    </p:spTree>
  </p:cSld>
  <p:clrMapOvr>
    <a:masterClrMapping/>
  </p:clrMapOvr>
  <p:transition spd="med" advTm="50000">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 brazil, states"/>
          <p:cNvPicPr>
            <a:picLocks noChangeAspect="1" noChangeArrowheads="1"/>
          </p:cNvPicPr>
          <p:nvPr/>
        </p:nvPicPr>
        <p:blipFill>
          <a:blip r:embed="rId2"/>
          <a:srcRect/>
          <a:stretch>
            <a:fillRect/>
          </a:stretch>
        </p:blipFill>
        <p:spPr bwMode="auto">
          <a:xfrm>
            <a:off x="0" y="228600"/>
            <a:ext cx="9144000" cy="5334000"/>
          </a:xfrm>
          <a:prstGeom prst="rect">
            <a:avLst/>
          </a:prstGeom>
          <a:noFill/>
        </p:spPr>
      </p:pic>
      <p:sp>
        <p:nvSpPr>
          <p:cNvPr id="1027" name="Rectangle 3"/>
          <p:cNvSpPr>
            <a:spLocks noChangeArrowheads="1"/>
          </p:cNvSpPr>
          <p:nvPr/>
        </p:nvSpPr>
        <p:spPr bwMode="auto">
          <a:xfrm>
            <a:off x="609599" y="5715000"/>
            <a:ext cx="8229601"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b="0" i="0" u="none" strike="noStrike" cap="none" normalizeH="0" baseline="0" dirty="0" smtClean="0">
                <a:ln>
                  <a:noFill/>
                </a:ln>
                <a:solidFill>
                  <a:schemeClr val="tx1"/>
                </a:solidFill>
                <a:effectLst/>
                <a:ea typeface="Calibri" pitchFamily="34" charset="0"/>
                <a:cs typeface="Times New Roman" pitchFamily="18" charset="0"/>
              </a:rPr>
              <a:t>Photo of Brazil ( </a:t>
            </a:r>
            <a:r>
              <a:rPr lang="en-US" dirty="0" smtClean="0">
                <a:ea typeface="Calibri" pitchFamily="34" charset="0"/>
                <a:cs typeface="Times New Roman" pitchFamily="18" charset="0"/>
              </a:rPr>
              <a:t>Retrieved from http://www.aboutbrasil.com/modules/brazil-brasil/Quick_facts_About_Brasil_Brazil.php?hoofd=9&amp;sub=50&amp;art=534)</a:t>
            </a:r>
            <a:endParaRPr kumimoji="0" lang="en-US" sz="1800" b="0" i="0" u="none" strike="noStrike" cap="none" normalizeH="0" baseline="0" dirty="0" smtClean="0">
              <a:ln>
                <a:noFill/>
              </a:ln>
              <a:solidFill>
                <a:schemeClr val="tx1"/>
              </a:solidFill>
              <a:effectLst/>
              <a:cs typeface="Arial" pitchFamily="34" charset="0"/>
            </a:endParaRPr>
          </a:p>
        </p:txBody>
      </p:sp>
    </p:spTree>
  </p:cSld>
  <p:clrMapOvr>
    <a:masterClrMapping/>
  </p:clrMapOvr>
  <p:transition spd="med" advTm="50000">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305800" cy="1143000"/>
          </a:xfrm>
        </p:spPr>
        <p:txBody>
          <a:bodyPr/>
          <a:lstStyle/>
          <a:p>
            <a:pPr algn="ctr"/>
            <a:r>
              <a:rPr lang="en-US" dirty="0" smtClean="0"/>
              <a:t>The Potential Buyer in Brazil</a:t>
            </a:r>
            <a:endParaRPr lang="en-US" dirty="0"/>
          </a:p>
        </p:txBody>
      </p:sp>
    </p:spTree>
  </p:cSld>
  <p:clrMapOvr>
    <a:masterClrMapping/>
  </p:clrMapOvr>
  <p:transition spd="med" advTm="50000">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10600" cy="3539430"/>
          </a:xfrm>
          <a:prstGeom prst="rect">
            <a:avLst/>
          </a:prstGeom>
        </p:spPr>
        <p:txBody>
          <a:bodyPr wrap="square">
            <a:spAutoFit/>
          </a:bodyPr>
          <a:lstStyle/>
          <a:p>
            <a:pPr>
              <a:buFont typeface="Arial" pitchFamily="34" charset="0"/>
              <a:buChar char="•"/>
            </a:pPr>
            <a:r>
              <a:rPr lang="en-US" sz="2800" dirty="0" smtClean="0"/>
              <a:t>The presumed new buyer in Brazil is </a:t>
            </a:r>
            <a:r>
              <a:rPr lang="en-US" sz="2800" b="1" dirty="0" smtClean="0"/>
              <a:t>Jr. Higienizacao Lmtda.</a:t>
            </a:r>
          </a:p>
          <a:p>
            <a:pPr>
              <a:buFont typeface="Arial" pitchFamily="34" charset="0"/>
              <a:buChar char="•"/>
            </a:pPr>
            <a:r>
              <a:rPr lang="en-US" sz="2800" dirty="0" smtClean="0"/>
              <a:t>This is a limited company in Brazil established in 1973 whose line of doing business is provision of cleaning and conservation services across all the states in Brazil.</a:t>
            </a:r>
          </a:p>
          <a:p>
            <a:pPr>
              <a:buFont typeface="Arial" pitchFamily="34" charset="0"/>
              <a:buChar char="•"/>
            </a:pPr>
            <a:r>
              <a:rPr lang="en-US" sz="2800" dirty="0" smtClean="0"/>
              <a:t>These services extend to front office and home lawns maintenance.</a:t>
            </a:r>
          </a:p>
          <a:p>
            <a:endParaRPr lang="en-US" sz="2800" dirty="0"/>
          </a:p>
        </p:txBody>
      </p:sp>
    </p:spTree>
  </p:cSld>
  <p:clrMapOvr>
    <a:masterClrMapping/>
  </p:clrMapOvr>
  <p:transition spd="med" advTm="50000">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Reasons for Choosing Jr. Higienizacao Lmtda</a:t>
            </a:r>
            <a:endParaRPr lang="en-US" dirty="0"/>
          </a:p>
        </p:txBody>
      </p:sp>
      <p:sp>
        <p:nvSpPr>
          <p:cNvPr id="3" name="Content Placeholder 2"/>
          <p:cNvSpPr>
            <a:spLocks noGrp="1"/>
          </p:cNvSpPr>
          <p:nvPr>
            <p:ph idx="1"/>
          </p:nvPr>
        </p:nvSpPr>
        <p:spPr/>
        <p:txBody>
          <a:bodyPr>
            <a:normAutofit fontScale="40000" lnSpcReduction="20000"/>
          </a:bodyPr>
          <a:lstStyle/>
          <a:p>
            <a:pPr marL="1371600" indent="-1371600">
              <a:buFont typeface="+mj-lt"/>
              <a:buAutoNum type="arabicPeriod"/>
            </a:pPr>
            <a:r>
              <a:rPr lang="en-US" sz="9600" dirty="0" smtClean="0"/>
              <a:t>The </a:t>
            </a:r>
            <a:r>
              <a:rPr lang="en-US" sz="9600" dirty="0" smtClean="0"/>
              <a:t>lawn mower products will </a:t>
            </a:r>
            <a:r>
              <a:rPr lang="en-US" sz="9600" dirty="0" smtClean="0"/>
              <a:t>greatly </a:t>
            </a:r>
            <a:r>
              <a:rPr lang="en-US" sz="9600" dirty="0" smtClean="0"/>
              <a:t>automate their </a:t>
            </a:r>
            <a:r>
              <a:rPr lang="en-US" sz="9600" dirty="0" smtClean="0"/>
              <a:t>services.</a:t>
            </a:r>
            <a:endParaRPr lang="en-US" sz="9600" dirty="0" smtClean="0"/>
          </a:p>
          <a:p>
            <a:pPr marL="1371600" indent="-1371600">
              <a:buFont typeface="+mj-lt"/>
              <a:buAutoNum type="arabicPeriod"/>
            </a:pPr>
            <a:r>
              <a:rPr lang="en-US" sz="9600" dirty="0" smtClean="0"/>
              <a:t>The company’s strategic policies of expanding  its market allows incorporation of such service  enhancing equipment that will </a:t>
            </a:r>
            <a:r>
              <a:rPr lang="en-US" sz="9600" dirty="0" smtClean="0"/>
              <a:t>attract </a:t>
            </a:r>
            <a:r>
              <a:rPr lang="en-US" sz="9600" dirty="0" smtClean="0"/>
              <a:t>more </a:t>
            </a:r>
            <a:r>
              <a:rPr lang="en-US" sz="9600" dirty="0" smtClean="0"/>
              <a:t>customers.</a:t>
            </a:r>
            <a:endParaRPr lang="en-US" dirty="0"/>
          </a:p>
        </p:txBody>
      </p:sp>
    </p:spTree>
  </p:cSld>
  <p:clrMapOvr>
    <a:masterClrMapping/>
  </p:clrMapOvr>
  <p:transition spd="med" advTm="50000">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Recommendations</a:t>
            </a:r>
            <a:endParaRPr lang="en-US" dirty="0"/>
          </a:p>
        </p:txBody>
      </p:sp>
      <p:sp>
        <p:nvSpPr>
          <p:cNvPr id="3" name="Content Placeholder 2"/>
          <p:cNvSpPr>
            <a:spLocks noGrp="1"/>
          </p:cNvSpPr>
          <p:nvPr>
            <p:ph idx="1"/>
          </p:nvPr>
        </p:nvSpPr>
        <p:spPr/>
        <p:txBody>
          <a:bodyPr>
            <a:normAutofit lnSpcReduction="10000"/>
          </a:bodyPr>
          <a:lstStyle/>
          <a:p>
            <a:r>
              <a:rPr lang="en-US" dirty="0" smtClean="0"/>
              <a:t>With the revolutionized economic system in Brazil, there is a health environment for Brigg and Stratton Corporation to expand their market for lawnmowers there.</a:t>
            </a:r>
          </a:p>
          <a:p>
            <a:r>
              <a:rPr lang="en-US" dirty="0" smtClean="0"/>
              <a:t>The company should thus formulate its strategic plan and budget to commence business in this new foreign market.</a:t>
            </a:r>
          </a:p>
          <a:p>
            <a:r>
              <a:rPr lang="en-US" dirty="0" smtClean="0"/>
              <a:t>Before then , the marketing branch should liaise with the foreign potential customer- Jr. Higienizacao Lmtda to ascertain their viability as new customers and their need of the lawnmower product.</a:t>
            </a:r>
            <a:endParaRPr lang="en-US" dirty="0"/>
          </a:p>
        </p:txBody>
      </p:sp>
    </p:spTree>
  </p:cSld>
  <p:clrMapOvr>
    <a:masterClrMapping/>
  </p:clrMapOvr>
  <p:transition spd="med" advTm="50000">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r>
              <a:rPr lang="en-US" dirty="0" smtClean="0"/>
              <a:t>Cavusgil, S. T., Knight, G., Riesenberger, J. R., Rammal, H. G., &amp; Rose, E. L. (2014). </a:t>
            </a:r>
            <a:r>
              <a:rPr lang="en-US" i="1" dirty="0" smtClean="0"/>
              <a:t>International business</a:t>
            </a:r>
            <a:r>
              <a:rPr lang="en-US" dirty="0" smtClean="0"/>
              <a:t>. Pearson Australia.</a:t>
            </a:r>
          </a:p>
          <a:p>
            <a:r>
              <a:rPr lang="en-US" dirty="0" smtClean="0"/>
              <a:t>Zander, I., McDougall-</a:t>
            </a:r>
            <a:r>
              <a:rPr lang="en-US" dirty="0" err="1" smtClean="0"/>
              <a:t>Covin</a:t>
            </a:r>
            <a:r>
              <a:rPr lang="en-US" dirty="0" smtClean="0"/>
              <a:t>, P., &amp; Rose, E. L. (2015). Born globals and international business: Evolution of a field of research. </a:t>
            </a:r>
            <a:r>
              <a:rPr lang="en-US" i="1" dirty="0" smtClean="0"/>
              <a:t>Journal of International Business Studies</a:t>
            </a:r>
            <a:r>
              <a:rPr lang="en-US" dirty="0" smtClean="0"/>
              <a:t>, </a:t>
            </a:r>
            <a:r>
              <a:rPr lang="en-US" i="1" dirty="0" smtClean="0"/>
              <a:t>46</a:t>
            </a:r>
            <a:r>
              <a:rPr lang="en-US" dirty="0" smtClean="0"/>
              <a:t>(1), 27-35.</a:t>
            </a:r>
          </a:p>
          <a:p>
            <a:r>
              <a:rPr lang="en-US" dirty="0" smtClean="0"/>
              <a:t>Evans, P. B. (2018). </a:t>
            </a:r>
            <a:r>
              <a:rPr lang="en-US" i="1" dirty="0" smtClean="0"/>
              <a:t>Dependent development: The alliance of multinational, state, and local capital in Brazil</a:t>
            </a:r>
            <a:r>
              <a:rPr lang="en-US" dirty="0" smtClean="0"/>
              <a:t>. Princeton University Press.</a:t>
            </a:r>
          </a:p>
          <a:p>
            <a:endParaRPr lang="en-US" dirty="0"/>
          </a:p>
        </p:txBody>
      </p:sp>
    </p:spTree>
  </p:cSld>
  <p:clrMapOvr>
    <a:masterClrMapping/>
  </p:clrMapOvr>
  <p:transition spd="med" advTm="50000">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207</TotalTime>
  <Words>903</Words>
  <Application>Microsoft Office PowerPoint</Application>
  <PresentationFormat>On-screen Show (4:3)</PresentationFormat>
  <Paragraphs>54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Internation Operations</vt:lpstr>
      <vt:lpstr>Company Overview</vt:lpstr>
      <vt:lpstr>Company Overview</vt:lpstr>
      <vt:lpstr>Lawnmower- a Product from Brigg and Stratton Corporation</vt:lpstr>
      <vt:lpstr>New Market for Lawnmower</vt:lpstr>
      <vt:lpstr>Slide 6</vt:lpstr>
      <vt:lpstr>Political and Economic Systems of Brazil</vt:lpstr>
      <vt:lpstr>Slide 8</vt:lpstr>
      <vt:lpstr>Slide 9</vt:lpstr>
      <vt:lpstr>Intellectual Property Protection in Brazil</vt:lpstr>
      <vt:lpstr>Reasons for selection of Brazil</vt:lpstr>
      <vt:lpstr>Slide 12</vt:lpstr>
      <vt:lpstr>The Potential Buyer in Brazil</vt:lpstr>
      <vt:lpstr>Slide 14</vt:lpstr>
      <vt:lpstr>Reasons for Choosing Jr. Higienizacao Lmtda</vt:lpstr>
      <vt:lpstr>Recommendations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 Operations</dc:title>
  <dc:creator>dan</dc:creator>
  <cp:lastModifiedBy>dan</cp:lastModifiedBy>
  <cp:revision>52</cp:revision>
  <dcterms:created xsi:type="dcterms:W3CDTF">2018-10-04T21:58:40Z</dcterms:created>
  <dcterms:modified xsi:type="dcterms:W3CDTF">2018-10-05T06:44:47Z</dcterms:modified>
</cp:coreProperties>
</file>